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24530"/>
    <p:restoredTop sz="86376"/>
  </p:normalViewPr>
  <p:slideViewPr>
    <p:cSldViewPr snapToGrid="0" snapToObjects="1">
      <p:cViewPr varScale="1">
        <p:scale>
          <a:sx n="106" d="100"/>
          <a:sy n="106" d="100"/>
        </p:scale>
        <p:origin x="28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jpe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750727-92B0-8045-9855-3A6FFC1FE122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5BAF6-7E9C-7E43-B884-0DA1A318A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95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5BAF6-7E9C-7E43-B884-0DA1A318AC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33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4700D-5ACF-6B40-9CDB-EF47B64051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421116"/>
            <a:ext cx="8915399" cy="23562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983454-D85B-2740-B3C0-90B217A549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Welcome to Apache Camel Brown Bag</a:t>
            </a:r>
          </a:p>
        </p:txBody>
      </p:sp>
      <p:pic>
        <p:nvPicPr>
          <p:cNvPr id="5" name="Picture 4" descr="A close up of an animal&#13;&#10;&#13;&#10;Description automatically generated">
            <a:extLst>
              <a:ext uri="{FF2B5EF4-FFF2-40B4-BE49-F238E27FC236}">
                <a16:creationId xmlns:a16="http://schemas.microsoft.com/office/drawing/2014/main" id="{1A22D1F6-C71D-674A-B956-E184B6E49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276" y="2385848"/>
            <a:ext cx="3578935" cy="2335814"/>
          </a:xfrm>
          <a:prstGeom prst="rect">
            <a:avLst/>
          </a:prstGeom>
        </p:spPr>
      </p:pic>
      <p:pic>
        <p:nvPicPr>
          <p:cNvPr id="7" name="Picture 6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FA966A00-A756-B34F-B2C4-08337F447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3" y="2385847"/>
            <a:ext cx="2655449" cy="235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03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A7509-3510-E84E-9BC4-0A0EF04F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 descr="A picture containing text, whiteboard&#13;&#10;&#13;&#10;Description automatically generated">
            <a:extLst>
              <a:ext uri="{FF2B5EF4-FFF2-40B4-BE49-F238E27FC236}">
                <a16:creationId xmlns:a16="http://schemas.microsoft.com/office/drawing/2014/main" id="{9745D58F-08C3-8D45-AE82-23232FEC6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6087" y="1685925"/>
            <a:ext cx="7458075" cy="4386263"/>
          </a:xfrm>
        </p:spPr>
      </p:pic>
    </p:spTree>
    <p:extLst>
      <p:ext uri="{BB962C8B-B14F-4D97-AF65-F5344CB8AC3E}">
        <p14:creationId xmlns:p14="http://schemas.microsoft.com/office/powerpoint/2010/main" val="3107481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090EC-A95C-4D4B-A7FB-293C55976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text on a whiteboard&#13;&#10;&#13;&#10;Description automatically generated">
            <a:extLst>
              <a:ext uri="{FF2B5EF4-FFF2-40B4-BE49-F238E27FC236}">
                <a16:creationId xmlns:a16="http://schemas.microsoft.com/office/drawing/2014/main" id="{C23B6D2E-023F-4247-ABB7-C94ED41034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757238"/>
            <a:ext cx="8108413" cy="5154612"/>
          </a:xfrm>
        </p:spPr>
      </p:pic>
    </p:spTree>
    <p:extLst>
      <p:ext uri="{BB962C8B-B14F-4D97-AF65-F5344CB8AC3E}">
        <p14:creationId xmlns:p14="http://schemas.microsoft.com/office/powerpoint/2010/main" val="2700240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0B6ED-99B6-2D49-889F-C69F8FFBD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text on a whiteboard&#13;&#10;&#13;&#10;Description automatically generated">
            <a:extLst>
              <a:ext uri="{FF2B5EF4-FFF2-40B4-BE49-F238E27FC236}">
                <a16:creationId xmlns:a16="http://schemas.microsoft.com/office/drawing/2014/main" id="{0E7B00C3-C03D-8843-8A23-04ECA33E7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4382" y="624111"/>
            <a:ext cx="8282717" cy="5805264"/>
          </a:xfrm>
        </p:spPr>
      </p:pic>
    </p:spTree>
    <p:extLst>
      <p:ext uri="{BB962C8B-B14F-4D97-AF65-F5344CB8AC3E}">
        <p14:creationId xmlns:p14="http://schemas.microsoft.com/office/powerpoint/2010/main" val="1979378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E37D1-D1F2-0C44-A7C7-9D3C4BEB8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What is integration?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4A77D-6893-F645-B5F3-4F0D7A1A1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97572"/>
            <a:ext cx="8915400" cy="4313650"/>
          </a:xfrm>
        </p:spPr>
        <p:txBody>
          <a:bodyPr/>
          <a:lstStyle/>
          <a:p>
            <a:r>
              <a:rPr lang="en-US" dirty="0"/>
              <a:t>Connecting applications/systems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C4A062-3BF2-9E4D-A42F-9CB70334D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200" y="2415861"/>
            <a:ext cx="2843924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30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571E3-76AE-634F-B93D-F0C3EDBC8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Terms used in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E647C-4596-9749-BD9A-AF0D1850B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6869" y="1618593"/>
            <a:ext cx="9097743" cy="4615297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Bookman Old Style" panose="02050604050505020204" pitchFamily="18" charset="0"/>
              </a:rPr>
              <a:t>Applications or Systems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Components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Endpoints 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Abstractions model end of message channel to send/receive message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HTTP, FTP, File, Messaging, Databases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Message channels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Connect endpoints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Messages are exchanged</a:t>
            </a:r>
          </a:p>
          <a:p>
            <a:r>
              <a:rPr lang="en-US" dirty="0">
                <a:latin typeface="Bookman Old Style" panose="02050604050505020204" pitchFamily="18" charset="0"/>
              </a:rPr>
              <a:t>Exchange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Contains messages</a:t>
            </a:r>
          </a:p>
          <a:p>
            <a:pPr lvl="2"/>
            <a:r>
              <a:rPr lang="en-US" dirty="0">
                <a:latin typeface="Bookman Old Style" panose="02050604050505020204" pitchFamily="18" charset="0"/>
              </a:rPr>
              <a:t>Input/output messages, </a:t>
            </a:r>
            <a:r>
              <a:rPr lang="en-US" dirty="0" err="1">
                <a:latin typeface="Bookman Old Style" panose="02050604050505020204" pitchFamily="18" charset="0"/>
              </a:rPr>
              <a:t>CorrelationIDs</a:t>
            </a:r>
            <a:r>
              <a:rPr lang="en-US" dirty="0">
                <a:latin typeface="Bookman Old Style" panose="02050604050505020204" pitchFamily="18" charset="0"/>
              </a:rPr>
              <a:t>, MEP, Properties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Message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Contains actual data (business documents), JSON, XML, CSV, 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Headers</a:t>
            </a:r>
            <a:r>
              <a:rPr lang="en-US">
                <a:latin typeface="Bookman Old Style" panose="02050604050505020204" pitchFamily="18" charset="0"/>
              </a:rPr>
              <a:t>, Attachments</a:t>
            </a:r>
            <a:r>
              <a:rPr lang="en-US" dirty="0">
                <a:latin typeface="Bookman Old Style" panose="02050604050505020204" pitchFamily="18" charset="0"/>
              </a:rPr>
              <a:t>, Bodies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214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05477-5EEA-834D-AF14-0F0522039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How is integration done without frameworks?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9D988-65F7-CC49-A903-6CC6288DB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HTTP Server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HTTPClient</a:t>
            </a:r>
            <a:r>
              <a:rPr lang="en-US" dirty="0"/>
              <a:t> object, build boiler plates for connection</a:t>
            </a:r>
          </a:p>
          <a:p>
            <a:r>
              <a:rPr lang="en-US" dirty="0"/>
              <a:t>JMS</a:t>
            </a:r>
          </a:p>
          <a:p>
            <a:pPr lvl="1"/>
            <a:r>
              <a:rPr lang="en-US" dirty="0"/>
              <a:t>Write a </a:t>
            </a:r>
            <a:r>
              <a:rPr lang="en-US" dirty="0" err="1"/>
              <a:t>JMSConnection</a:t>
            </a:r>
            <a:r>
              <a:rPr lang="en-US" dirty="0"/>
              <a:t> through Factory or Builder</a:t>
            </a:r>
          </a:p>
          <a:p>
            <a:pPr lvl="1"/>
            <a:r>
              <a:rPr lang="en-US" dirty="0"/>
              <a:t>Create a JMS session</a:t>
            </a:r>
          </a:p>
          <a:p>
            <a:pPr lvl="1"/>
            <a:r>
              <a:rPr lang="en-US" dirty="0"/>
              <a:t>Create a producer then send a message</a:t>
            </a:r>
          </a:p>
          <a:p>
            <a:pPr lvl="1"/>
            <a:r>
              <a:rPr lang="en-US" dirty="0"/>
              <a:t>Create a consumer then implement a listener</a:t>
            </a:r>
          </a:p>
          <a:p>
            <a:r>
              <a:rPr lang="en-US" dirty="0" err="1"/>
              <a:t>Datase</a:t>
            </a:r>
            <a:endParaRPr lang="en-US" dirty="0"/>
          </a:p>
          <a:p>
            <a:pPr lvl="1"/>
            <a:r>
              <a:rPr lang="en-US" dirty="0"/>
              <a:t>Create a connection object using properties</a:t>
            </a:r>
          </a:p>
          <a:p>
            <a:pPr lvl="1"/>
            <a:r>
              <a:rPr lang="en-US" dirty="0"/>
              <a:t>Create a statement</a:t>
            </a:r>
          </a:p>
          <a:p>
            <a:pPr lvl="1"/>
            <a:r>
              <a:rPr lang="en-US" dirty="0"/>
              <a:t>Execute the statement, implement transaction if required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416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052FB-0436-9647-8E98-0112070F8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569DC-B9FA-744C-AFB0-D0A23FFA4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39614"/>
            <a:ext cx="8915400" cy="4271608"/>
          </a:xfrm>
        </p:spPr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Setting up connections are repeatable codes – Boiler plates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Need to cater for connectivity issues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Even if you design your systems as loosely coupled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Dive into individual components to implement exception handling</a:t>
            </a:r>
          </a:p>
          <a:p>
            <a:r>
              <a:rPr lang="en-US" dirty="0">
                <a:latin typeface="Bookman Old Style" panose="02050604050505020204" pitchFamily="18" charset="0"/>
              </a:rPr>
              <a:t>Need to implement foundations for translations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Set up some corporate patterns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Effectively implement your own integration patterns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Enterprise Integration Patterns</a:t>
            </a:r>
          </a:p>
          <a:p>
            <a:pPr lvl="2"/>
            <a:r>
              <a:rPr lang="en-US" dirty="0">
                <a:latin typeface="Bookman Old Style" panose="02050604050505020204" pitchFamily="18" charset="0"/>
              </a:rPr>
              <a:t>Comprehensive coverage of integration patterns to follow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12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0849B-CF71-984C-9593-6F78F0ACA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Integration Frameworks/Platforms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79F93-2FA5-3B42-94AA-7EF8AD15E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92166"/>
            <a:ext cx="8915400" cy="4219056"/>
          </a:xfrm>
        </p:spPr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Support and implement EIPs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Some have high level abstractions (business language)</a:t>
            </a:r>
          </a:p>
          <a:p>
            <a:r>
              <a:rPr lang="en-US" dirty="0">
                <a:latin typeface="Bookman Old Style" panose="02050604050505020204" pitchFamily="18" charset="0"/>
              </a:rPr>
              <a:t>Some support high level abstractions (Fluent APIs, DSLs)</a:t>
            </a:r>
          </a:p>
          <a:p>
            <a:r>
              <a:rPr lang="en-US" dirty="0">
                <a:latin typeface="Bookman Old Style" panose="02050604050505020204" pitchFamily="18" charset="0"/>
              </a:rPr>
              <a:t>Examples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MuleSoft (Commercial)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WSO2 (Open source &amp; Commercial)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Spring Integration (Open source)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Apache Camel (Open Source)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48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B97C9-1BFB-E549-9BC8-70BE1BD16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What do Frameworks/Platforms offer?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B645B-0407-4A42-91D4-E11EB0A0B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Eliminate boiler plates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Through DSLs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Business routes are more compact</a:t>
            </a:r>
          </a:p>
          <a:p>
            <a:r>
              <a:rPr lang="en-US" dirty="0">
                <a:latin typeface="Bookman Old Style" panose="02050604050505020204" pitchFamily="18" charset="0"/>
              </a:rPr>
              <a:t>Provide easier means to translate your payloads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Abstract errors/exceptions at higher level</a:t>
            </a:r>
          </a:p>
          <a:p>
            <a:r>
              <a:rPr lang="en-US" dirty="0">
                <a:latin typeface="Bookman Old Style" panose="02050604050505020204" pitchFamily="18" charset="0"/>
              </a:rPr>
              <a:t>Some have integrations with Security Frameworks (IDP), API Consumptions (Commercial ones)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SAML/OAuth2.0 tokens 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Track transactions</a:t>
            </a:r>
          </a:p>
          <a:p>
            <a:pPr lvl="1"/>
            <a:endParaRPr lang="en-US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664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1126-41AD-8948-B64B-E7057F570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Challenges with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5E523-9A7E-774B-BAD0-DD3BABC29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Different methods of integration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Although the EIP patterns are the same</a:t>
            </a:r>
          </a:p>
          <a:p>
            <a:r>
              <a:rPr lang="en-US" dirty="0">
                <a:latin typeface="Bookman Old Style" panose="02050604050505020204" pitchFamily="18" charset="0"/>
              </a:rPr>
              <a:t>Different terms to different entities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Although high level abstracted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There are occasions where you have to go lower to </a:t>
            </a:r>
            <a:r>
              <a:rPr lang="en-US" dirty="0" err="1">
                <a:latin typeface="Bookman Old Style" panose="02050604050505020204" pitchFamily="18" charset="0"/>
              </a:rPr>
              <a:t>undertand</a:t>
            </a:r>
            <a:r>
              <a:rPr lang="en-US" dirty="0">
                <a:latin typeface="Bookman Old Style" panose="02050604050505020204" pitchFamily="18" charset="0"/>
              </a:rPr>
              <a:t> issues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DSLs are implemented in different languages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Java/Scala/Spring/Groovy, XML, Proprietary</a:t>
            </a:r>
          </a:p>
        </p:txBody>
      </p:sp>
    </p:spTree>
    <p:extLst>
      <p:ext uri="{BB962C8B-B14F-4D97-AF65-F5344CB8AC3E}">
        <p14:creationId xmlns:p14="http://schemas.microsoft.com/office/powerpoint/2010/main" val="789336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EDC8D-1394-9D4F-88F8-A0F3CB26F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 Scenario</a:t>
            </a:r>
          </a:p>
        </p:txBody>
      </p:sp>
      <p:pic>
        <p:nvPicPr>
          <p:cNvPr id="5" name="Content Placeholder 4" descr="A close up of text on a whiteboard&#13;&#10;&#13;&#10;Description automatically generated">
            <a:extLst>
              <a:ext uri="{FF2B5EF4-FFF2-40B4-BE49-F238E27FC236}">
                <a16:creationId xmlns:a16="http://schemas.microsoft.com/office/drawing/2014/main" id="{77D4B5DE-5752-B84F-B876-5261E941E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4" y="1765737"/>
            <a:ext cx="7006151" cy="4309241"/>
          </a:xfrm>
        </p:spPr>
      </p:pic>
    </p:spTree>
    <p:extLst>
      <p:ext uri="{BB962C8B-B14F-4D97-AF65-F5344CB8AC3E}">
        <p14:creationId xmlns:p14="http://schemas.microsoft.com/office/powerpoint/2010/main" val="72312619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9119</TotalTime>
  <Words>363</Words>
  <Application>Microsoft Macintosh PowerPoint</Application>
  <PresentationFormat>Widescreen</PresentationFormat>
  <Paragraphs>69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Bookman Old Style</vt:lpstr>
      <vt:lpstr>Calibri</vt:lpstr>
      <vt:lpstr>Century Gothic</vt:lpstr>
      <vt:lpstr>Wingdings 3</vt:lpstr>
      <vt:lpstr>Wisp</vt:lpstr>
      <vt:lpstr>PowerPoint Presentation</vt:lpstr>
      <vt:lpstr>What is integration?</vt:lpstr>
      <vt:lpstr>Terms used in integration</vt:lpstr>
      <vt:lpstr>How is integration done without frameworks?</vt:lpstr>
      <vt:lpstr>Challenges</vt:lpstr>
      <vt:lpstr>Integration Frameworks/Platforms</vt:lpstr>
      <vt:lpstr>What do Frameworks/Platforms offer?</vt:lpstr>
      <vt:lpstr>Challenges with Frameworks</vt:lpstr>
      <vt:lpstr>Integration Scenario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Camel – Brown Ba</dc:title>
  <dc:creator>Chloe-anne Martinez</dc:creator>
  <cp:lastModifiedBy>Chloe-anne Martinez</cp:lastModifiedBy>
  <cp:revision>25</cp:revision>
  <dcterms:created xsi:type="dcterms:W3CDTF">2019-02-05T23:45:13Z</dcterms:created>
  <dcterms:modified xsi:type="dcterms:W3CDTF">2019-02-21T03:16:56Z</dcterms:modified>
</cp:coreProperties>
</file>

<file path=docProps/thumbnail.jpeg>
</file>